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30" r:id="rId1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17" Type="http://schemas.openxmlformats.org/officeDocument/2006/relationships/slide" Target="slides/slide1.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3" name="Rectangle 3">
            <a:extLst>
              <a:ext uri="{FF2B5EF4-FFF2-40B4-BE49-F238E27FC236}">
                <a16:creationId xmlns:a16="http://schemas.microsoft.com/office/drawing/2014/main" id="{585D13C2-5CF8-093D-6AE5-883D40B6B976}"/>
              </a:ext>
            </a:extLst>
          </p:cNvPr>
          <p:cNvSpPr>
            <a:spLocks noGrp="1" noChangeArrowheads="1"/>
          </p:cNvSpPr>
          <p:nvPr>
            <p:ph type="body" idx="1"/>
          </p:nvPr>
        </p:nvSpPr>
        <p:spPr>
          <a:xfrm>
            <a:off x="0" y="304800"/>
            <a:ext cx="9144000" cy="6553200"/>
          </a:xfrm>
        </p:spPr>
        <p:txBody>
          <a:bodyPr/>
          <a:lstStyle/>
          <a:p>
            <a:pPr>
              <a:lnSpc>
                <a:spcPct val="90000"/>
              </a:lnSpc>
            </a:pPr>
            <a:r>
              <a:rPr lang="en-US" altLang="zh-CN" sz="2400">
                <a:ea typeface="宋体" panose="02010600030101010101" pitchFamily="2" charset="-122"/>
              </a:rPr>
              <a:t>These slides were developed for classes coordinated by Mary Hill or Claire Tiedeman since 1992. The slides are freely available from the web site for the text book by Hill and Tiedeman (2007, Wiley) at http://water.usgs.gov/lookup/get?research/hill_tiedeman_book. </a:t>
            </a:r>
          </a:p>
          <a:p>
            <a:pPr>
              <a:lnSpc>
                <a:spcPct val="90000"/>
              </a:lnSpc>
            </a:pPr>
            <a:r>
              <a:rPr lang="en-US" altLang="zh-CN" sz="2400">
                <a:ea typeface="宋体" panose="02010600030101010101" pitchFamily="2" charset="-122"/>
              </a:rPr>
              <a:t>Contributors to the slides include </a:t>
            </a:r>
          </a:p>
          <a:p>
            <a:pPr>
              <a:lnSpc>
                <a:spcPct val="90000"/>
              </a:lnSpc>
              <a:buFontTx/>
              <a:buNone/>
            </a:pPr>
            <a:r>
              <a:rPr lang="en-US" altLang="zh-CN" sz="2400">
                <a:ea typeface="宋体" panose="02010600030101010101" pitchFamily="2" charset="-122"/>
              </a:rPr>
              <a:t>Mary C. Hill             Claire R. Tiedeman                                           </a:t>
            </a:r>
            <a:r>
              <a:rPr lang="en-US" altLang="zh-CN" sz="2400" b="1">
                <a:solidFill>
                  <a:schemeClr val="accent1"/>
                </a:solidFill>
                <a:ea typeface="宋体" panose="02010600030101010101" pitchFamily="2" charset="-122"/>
              </a:rPr>
              <a:t>U.S.</a:t>
            </a:r>
            <a:r>
              <a:rPr lang="en-US" altLang="zh-CN" sz="2400">
                <a:solidFill>
                  <a:srgbClr val="00CC00"/>
                </a:solidFill>
                <a:ea typeface="宋体" panose="02010600030101010101" pitchFamily="2" charset="-122"/>
              </a:rPr>
              <a:t> </a:t>
            </a:r>
          </a:p>
          <a:p>
            <a:pPr>
              <a:lnSpc>
                <a:spcPct val="90000"/>
              </a:lnSpc>
              <a:spcBef>
                <a:spcPct val="0"/>
              </a:spcBef>
              <a:buFontTx/>
              <a:buNone/>
            </a:pPr>
            <a:r>
              <a:rPr lang="en-US" altLang="zh-CN" sz="2400">
                <a:ea typeface="宋体" panose="02010600030101010101" pitchFamily="2" charset="-122"/>
              </a:rPr>
              <a:t>Richard L. Cooley (retired)                                                      </a:t>
            </a:r>
            <a:r>
              <a:rPr lang="en-US" altLang="zh-CN" sz="2400" b="1">
                <a:solidFill>
                  <a:schemeClr val="accent1"/>
                </a:solidFill>
                <a:ea typeface="宋体" panose="02010600030101010101" pitchFamily="2" charset="-122"/>
              </a:rPr>
              <a:t>Geological</a:t>
            </a:r>
          </a:p>
          <a:p>
            <a:pPr>
              <a:lnSpc>
                <a:spcPct val="90000"/>
              </a:lnSpc>
              <a:spcBef>
                <a:spcPct val="0"/>
              </a:spcBef>
              <a:buFontTx/>
              <a:buNone/>
            </a:pPr>
            <a:r>
              <a:rPr lang="en-US" altLang="zh-CN" sz="2400">
                <a:ea typeface="宋体" panose="02010600030101010101" pitchFamily="2" charset="-122"/>
              </a:rPr>
              <a:t>Edward Banta                                                                                 </a:t>
            </a:r>
            <a:r>
              <a:rPr lang="en-US" altLang="zh-CN" sz="2400" b="1">
                <a:solidFill>
                  <a:schemeClr val="accent1"/>
                </a:solidFill>
                <a:ea typeface="宋体" panose="02010600030101010101" pitchFamily="2" charset="-122"/>
              </a:rPr>
              <a:t>Survey</a:t>
            </a:r>
            <a:endParaRPr lang="en-US" altLang="zh-CN" sz="2400">
              <a:solidFill>
                <a:schemeClr val="accent1"/>
              </a:solidFill>
              <a:ea typeface="宋体" panose="02010600030101010101" pitchFamily="2" charset="-122"/>
            </a:endParaRPr>
          </a:p>
          <a:p>
            <a:pPr>
              <a:lnSpc>
                <a:spcPct val="90000"/>
              </a:lnSpc>
              <a:spcBef>
                <a:spcPct val="0"/>
              </a:spcBef>
              <a:buFontTx/>
              <a:buNone/>
            </a:pPr>
            <a:r>
              <a:rPr lang="en-US" altLang="zh-CN" sz="2400">
                <a:ea typeface="宋体" panose="02010600030101010101" pitchFamily="2" charset="-122"/>
              </a:rPr>
              <a:t>Marshall Gannett      D. Matthew Ely</a:t>
            </a:r>
            <a:endParaRPr lang="en-US" altLang="zh-CN" sz="2400" b="1">
              <a:solidFill>
                <a:srgbClr val="00CC00"/>
              </a:solidFill>
              <a:ea typeface="宋体" panose="02010600030101010101" pitchFamily="2" charset="-122"/>
            </a:endParaRPr>
          </a:p>
          <a:p>
            <a:pPr>
              <a:lnSpc>
                <a:spcPct val="90000"/>
              </a:lnSpc>
              <a:spcBef>
                <a:spcPct val="0"/>
              </a:spcBef>
              <a:buFontTx/>
              <a:buNone/>
            </a:pPr>
            <a:r>
              <a:rPr lang="en-US" altLang="zh-CN" sz="2400">
                <a:ea typeface="宋体" panose="02010600030101010101" pitchFamily="2" charset="-122"/>
              </a:rPr>
              <a:t>Arlen Harbaugh        Howard Reeves</a:t>
            </a:r>
          </a:p>
          <a:p>
            <a:pPr>
              <a:lnSpc>
                <a:spcPct val="90000"/>
              </a:lnSpc>
              <a:spcBef>
                <a:spcPct val="0"/>
              </a:spcBef>
              <a:buFontTx/>
              <a:buNone/>
            </a:pPr>
            <a:r>
              <a:rPr lang="en-US" altLang="zh-CN" sz="2400">
                <a:ea typeface="宋体" panose="02010600030101010101" pitchFamily="2" charset="-122"/>
              </a:rPr>
              <a:t>Steffen Mehl (now at California State Univ, Chico)</a:t>
            </a:r>
          </a:p>
          <a:p>
            <a:pPr>
              <a:lnSpc>
                <a:spcPct val="90000"/>
              </a:lnSpc>
              <a:spcBef>
                <a:spcPct val="30000"/>
              </a:spcBef>
              <a:buFontTx/>
              <a:buNone/>
            </a:pPr>
            <a:r>
              <a:rPr lang="en-US" altLang="zh-CN" sz="2400">
                <a:ea typeface="宋体" panose="02010600030101010101" pitchFamily="2" charset="-122"/>
              </a:rPr>
              <a:t>Evan Anderman, </a:t>
            </a:r>
            <a:r>
              <a:rPr lang="en-US" altLang="zh-CN" sz="2400" b="1">
                <a:solidFill>
                  <a:schemeClr val="accent1"/>
                </a:solidFill>
                <a:ea typeface="宋体" panose="02010600030101010101" pitchFamily="2" charset="-122"/>
              </a:rPr>
              <a:t>formerly Calibra Consultants, McDonald Morrissey</a:t>
            </a:r>
          </a:p>
          <a:p>
            <a:pPr>
              <a:lnSpc>
                <a:spcPct val="90000"/>
              </a:lnSpc>
              <a:spcBef>
                <a:spcPct val="0"/>
              </a:spcBef>
              <a:buFontTx/>
              <a:buNone/>
            </a:pPr>
            <a:r>
              <a:rPr lang="en-US" altLang="zh-CN" sz="2400">
                <a:ea typeface="宋体" panose="02010600030101010101" pitchFamily="2" charset="-122"/>
              </a:rPr>
              <a:t>Matt Tonkin, </a:t>
            </a:r>
            <a:r>
              <a:rPr lang="en-US" altLang="zh-CN" sz="2400" b="1">
                <a:solidFill>
                  <a:schemeClr val="accent1"/>
                </a:solidFill>
                <a:ea typeface="宋体" panose="02010600030101010101" pitchFamily="2" charset="-122"/>
              </a:rPr>
              <a:t>SS Papadopulos and Associates</a:t>
            </a:r>
            <a:r>
              <a:rPr lang="en-US" altLang="zh-CN" sz="2400">
                <a:solidFill>
                  <a:schemeClr val="accent1"/>
                </a:solidFill>
                <a:ea typeface="宋体" panose="02010600030101010101" pitchFamily="2" charset="-122"/>
              </a:rPr>
              <a:t> </a:t>
            </a:r>
          </a:p>
          <a:p>
            <a:pPr>
              <a:lnSpc>
                <a:spcPct val="90000"/>
              </a:lnSpc>
              <a:spcBef>
                <a:spcPct val="0"/>
              </a:spcBef>
              <a:buFontTx/>
              <a:buNone/>
            </a:pPr>
            <a:r>
              <a:rPr lang="en-US" altLang="zh-CN" sz="2400">
                <a:ea typeface="宋体" panose="02010600030101010101" pitchFamily="2" charset="-122"/>
              </a:rPr>
              <a:t>Gilbert Barth, </a:t>
            </a:r>
            <a:r>
              <a:rPr lang="en-US" altLang="zh-CN" sz="2400" b="1">
                <a:solidFill>
                  <a:schemeClr val="accent1"/>
                </a:solidFill>
                <a:ea typeface="宋体" panose="02010600030101010101" pitchFamily="2" charset="-122"/>
              </a:rPr>
              <a:t>SS Papadopulos and Associates</a:t>
            </a:r>
            <a:r>
              <a:rPr lang="en-US" altLang="zh-CN" sz="2400">
                <a:ea typeface="宋体" panose="02010600030101010101" pitchFamily="2" charset="-122"/>
              </a:rPr>
              <a:t> </a:t>
            </a:r>
          </a:p>
          <a:p>
            <a:pPr>
              <a:lnSpc>
                <a:spcPct val="90000"/>
              </a:lnSpc>
              <a:spcBef>
                <a:spcPct val="0"/>
              </a:spcBef>
              <a:buFontTx/>
              <a:buNone/>
            </a:pPr>
            <a:r>
              <a:rPr lang="en-US" altLang="zh-CN" sz="2400">
                <a:ea typeface="宋体" panose="02010600030101010101" pitchFamily="2" charset="-122"/>
              </a:rPr>
              <a:t>Heidi Christensen Barlebo, </a:t>
            </a:r>
            <a:r>
              <a:rPr lang="en-US" altLang="zh-CN" sz="2400" b="1">
                <a:solidFill>
                  <a:schemeClr val="accent1"/>
                </a:solidFill>
                <a:ea typeface="宋体" panose="02010600030101010101" pitchFamily="2" charset="-122"/>
              </a:rPr>
              <a:t>GEUS</a:t>
            </a:r>
          </a:p>
          <a:p>
            <a:pPr>
              <a:lnSpc>
                <a:spcPct val="90000"/>
              </a:lnSpc>
              <a:spcBef>
                <a:spcPct val="0"/>
              </a:spcBef>
              <a:buFontTx/>
              <a:buNone/>
            </a:pPr>
            <a:r>
              <a:rPr lang="en-US" altLang="zh-CN" sz="2400">
                <a:ea typeface="宋体" panose="02010600030101010101" pitchFamily="2" charset="-122"/>
              </a:rPr>
              <a:t>Frank Smits,  </a:t>
            </a:r>
            <a:r>
              <a:rPr lang="en-US" altLang="zh-CN" sz="2400" b="1">
                <a:solidFill>
                  <a:schemeClr val="accent1"/>
                </a:solidFill>
                <a:ea typeface="宋体" panose="02010600030101010101" pitchFamily="2" charset="-122"/>
              </a:rPr>
              <a:t>Dutch hydrologist</a:t>
            </a:r>
          </a:p>
          <a:p>
            <a:pPr>
              <a:lnSpc>
                <a:spcPct val="90000"/>
              </a:lnSpc>
              <a:spcBef>
                <a:spcPct val="0"/>
              </a:spcBef>
              <a:buFontTx/>
              <a:buNone/>
            </a:pPr>
            <a:r>
              <a:rPr lang="en-US" altLang="zh-CN" sz="2400">
                <a:ea typeface="宋体" panose="02010600030101010101" pitchFamily="2" charset="-122"/>
              </a:rPr>
              <a:t>Willem Jan Zaadnoordijk,</a:t>
            </a:r>
            <a:r>
              <a:rPr lang="en-US" altLang="zh-CN" sz="2400">
                <a:solidFill>
                  <a:srgbClr val="00CC00"/>
                </a:solidFill>
                <a:ea typeface="宋体" panose="02010600030101010101" pitchFamily="2" charset="-122"/>
              </a:rPr>
              <a:t> </a:t>
            </a:r>
            <a:r>
              <a:rPr lang="en-GB" altLang="zh-CN" sz="2400" b="1">
                <a:solidFill>
                  <a:schemeClr val="accent1"/>
                </a:solidFill>
              </a:rPr>
              <a:t>Royal Haskoning, the Netherlands</a:t>
            </a:r>
            <a:endParaRPr lang="en-US" altLang="zh-CN" sz="2400">
              <a:solidFill>
                <a:srgbClr val="00CC00"/>
              </a:solidFill>
              <a:ea typeface="宋体" panose="02010600030101010101" pitchFamily="2" charset="-122"/>
            </a:endParaRPr>
          </a:p>
        </p:txBody>
      </p:sp>
      <p:pic>
        <p:nvPicPr>
          <p:cNvPr id="153606" name="Picture 6">
            <a:extLst>
              <a:ext uri="{FF2B5EF4-FFF2-40B4-BE49-F238E27FC236}">
                <a16:creationId xmlns:a16="http://schemas.microsoft.com/office/drawing/2014/main" id="{3A1C9839-4BAA-5E67-CD0F-336F9F015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8063" y="3352800"/>
            <a:ext cx="1499853" cy="434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